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57" r:id="rId5"/>
    <p:sldId id="259" r:id="rId6"/>
    <p:sldId id="260" r:id="rId7"/>
    <p:sldId id="261" r:id="rId8"/>
    <p:sldId id="262" r:id="rId9"/>
    <p:sldId id="264" r:id="rId10"/>
    <p:sldId id="268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28D7C-D980-4804-B2C1-D2BD409D7C62}">
          <p14:sldIdLst>
            <p14:sldId id="256"/>
            <p14:sldId id="270"/>
            <p14:sldId id="257"/>
            <p14:sldId id="259"/>
            <p14:sldId id="260"/>
            <p14:sldId id="261"/>
            <p14:sldId id="262"/>
            <p14:sldId id="264"/>
            <p14:sldId id="268"/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чкин" initials="НК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F7F5276-101A-487F-86A2-694275749D3A}">
      <dgm:prSet phldr="0" custT="1"/>
      <dgm:spPr/>
      <dgm:t>
        <a:bodyPr/>
        <a:lstStyle/>
        <a:p>
          <a:pPr rtl="0"/>
          <a:r>
            <a:rPr lang="ru-RU" sz="2400" dirty="0">
              <a:solidFill>
                <a:srgbClr val="FEFFFE"/>
              </a:solidFill>
              <a:latin typeface="Calibri"/>
              <a:ea typeface="Calibri"/>
              <a:cs typeface="Calibri"/>
            </a:rPr>
            <a:t>Избежание переплат за </a:t>
          </a:r>
          <a:r>
            <a:rPr lang="ru-RU" sz="2400" dirty="0">
              <a:latin typeface="Calibri"/>
              <a:ea typeface="Calibri"/>
              <a:cs typeface="Calibri"/>
            </a:rPr>
            <a:t>покупку продукта в необходимом  объеме</a:t>
          </a:r>
          <a:endParaRPr lang="ru-RU" sz="2400" dirty="0"/>
        </a:p>
      </dgm:t>
    </dgm:pt>
    <dgm:pt modelId="{21E4B71C-2F06-4F8A-A087-5A8BF381148E}" cxnId="{7349BEC0-5034-402B-A8F4-96B51C12DA84}" type="parTrans">
      <dgm:prSet/>
      <dgm:spPr/>
      <dgm:t>
        <a:bodyPr/>
        <a:lstStyle/>
        <a:p>
          <a:endParaRPr lang="ru-RU"/>
        </a:p>
      </dgm:t>
    </dgm:pt>
    <dgm:pt modelId="{15BB92D0-488C-4E1E-891A-87182E419909}" cxnId="{7349BEC0-5034-402B-A8F4-96B51C12DA84}" type="sibTrans">
      <dgm:prSet/>
      <dgm:spPr/>
      <dgm:t>
        <a:bodyPr/>
        <a:lstStyle/>
        <a:p>
          <a:endParaRPr lang="ru-RU"/>
        </a:p>
      </dgm:t>
    </dgm:pt>
    <dgm:pt modelId="{8F3D2505-2737-4D32-A971-EE939AD9B5F8}">
      <dgm:prSet phldr="0"/>
      <dgm:spPr/>
      <dgm:t>
        <a:bodyPr/>
        <a:lstStyle/>
        <a:p>
          <a:pPr rtl="0"/>
          <a:r>
            <a:rPr lang="ru-RU" dirty="0">
              <a:latin typeface="Calibri"/>
              <a:ea typeface="Calibri"/>
              <a:cs typeface="Calibri"/>
            </a:rPr>
            <a:t>Уменьшения затрат на производство</a:t>
          </a:r>
        </a:p>
      </dgm:t>
    </dgm:pt>
    <dgm:pt modelId="{D7F5B499-C9CA-412A-AE7A-E8D4417B9EC1}" cxnId="{D041857D-07B7-4DF6-93A1-921DC8345D79}" type="parTrans">
      <dgm:prSet/>
      <dgm:spPr/>
    </dgm:pt>
    <dgm:pt modelId="{DC20C7F4-669D-4E93-8844-20F2925D6CA5}" cxnId="{D041857D-07B7-4DF6-93A1-921DC8345D79}" type="sibTrans">
      <dgm:prSet/>
      <dgm:spPr/>
    </dgm:pt>
    <dgm:pt modelId="{E48298AE-321C-4818-BD24-D8BAA3713C16}">
      <dgm:prSet phldr="0"/>
      <dgm:spPr/>
      <dgm:t>
        <a:bodyPr/>
        <a:lstStyle/>
        <a:p>
          <a:pPr rtl="0"/>
          <a:r>
            <a:rPr lang="ru-RU" dirty="0">
              <a:latin typeface="Calibri"/>
              <a:ea typeface="Calibri"/>
              <a:cs typeface="Calibri"/>
            </a:rPr>
            <a:t>Увеличение процента прибыли </a:t>
          </a:r>
        </a:p>
      </dgm:t>
    </dgm:pt>
    <dgm:pt modelId="{D5DF55BE-B343-496C-8C45-AC665565A751}" cxnId="{28F7B73E-FC94-4BB7-AA51-0862475F2410}" type="parTrans">
      <dgm:prSet/>
      <dgm:spPr/>
    </dgm:pt>
    <dgm:pt modelId="{617F9834-A1DF-471A-82B1-088649943429}" cxnId="{28F7B73E-FC94-4BB7-AA51-0862475F2410}" type="sibTrans">
      <dgm:prSet/>
      <dgm:spPr/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0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  <dgm:pt modelId="{E5422802-1BB5-4BE6-9227-08190CF35B1F}" type="pres">
      <dgm:prSet presAssocID="{15BB92D0-488C-4E1E-891A-87182E419909}" presName="sibSpaceOne" presStyleCnt="0"/>
      <dgm:spPr/>
    </dgm:pt>
    <dgm:pt modelId="{D1E12EDA-A63F-4D07-BA16-4E1418C83460}" type="pres">
      <dgm:prSet presAssocID="{8F3D2505-2737-4D32-A971-EE939AD9B5F8}" presName="vertOne" presStyleCnt="0"/>
      <dgm:spPr/>
    </dgm:pt>
    <dgm:pt modelId="{7DCF9B0F-3A4C-41A6-88ED-87D8C2551851}" type="pres">
      <dgm:prSet presAssocID="{8F3D2505-2737-4D32-A971-EE939AD9B5F8}" presName="txOne" presStyleLbl="node0" presStyleIdx="1" presStyleCnt="3">
        <dgm:presLayoutVars>
          <dgm:chPref val="3"/>
        </dgm:presLayoutVars>
      </dgm:prSet>
      <dgm:spPr/>
    </dgm:pt>
    <dgm:pt modelId="{51BE6872-FE9D-404D-A30E-74DC3E293CAE}" type="pres">
      <dgm:prSet presAssocID="{8F3D2505-2737-4D32-A971-EE939AD9B5F8}" presName="horzOne" presStyleCnt="0"/>
      <dgm:spPr/>
    </dgm:pt>
    <dgm:pt modelId="{E65800F5-2A8C-4DA6-90B0-8D109CEEAC61}" type="pres">
      <dgm:prSet presAssocID="{DC20C7F4-669D-4E93-8844-20F2925D6CA5}" presName="sibSpaceOne" presStyleCnt="0"/>
      <dgm:spPr/>
    </dgm:pt>
    <dgm:pt modelId="{7299E018-F35D-4290-A9EB-C7C5B51CEDAC}" type="pres">
      <dgm:prSet presAssocID="{E48298AE-321C-4818-BD24-D8BAA3713C16}" presName="vertOne" presStyleCnt="0"/>
      <dgm:spPr/>
    </dgm:pt>
    <dgm:pt modelId="{51F17FC9-54B9-445D-9384-159879985995}" type="pres">
      <dgm:prSet presAssocID="{E48298AE-321C-4818-BD24-D8BAA3713C16}" presName="txOne" presStyleLbl="node0" presStyleIdx="2" presStyleCnt="3">
        <dgm:presLayoutVars>
          <dgm:chPref val="3"/>
        </dgm:presLayoutVars>
      </dgm:prSet>
      <dgm:spPr/>
    </dgm:pt>
    <dgm:pt modelId="{60AC3706-E1A8-44F5-BEFF-9B5D76B5048A}" type="pres">
      <dgm:prSet presAssocID="{E48298AE-321C-4818-BD24-D8BAA3713C16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28F7B73E-FC94-4BB7-AA51-0862475F2410}" srcId="{CCBF489D-90BE-46EE-AD43-E6D4AF367B07}" destId="{E48298AE-321C-4818-BD24-D8BAA3713C16}" srcOrd="2" destOrd="0" parTransId="{D5DF55BE-B343-496C-8C45-AC665565A751}" sibTransId="{617F9834-A1DF-471A-82B1-088649943429}"/>
    <dgm:cxn modelId="{A8F56E4A-BBD1-4EB9-BE93-1C5F716AE814}" type="presOf" srcId="{8F3D2505-2737-4D32-A971-EE939AD9B5F8}" destId="{7DCF9B0F-3A4C-41A6-88ED-87D8C2551851}" srcOrd="0" destOrd="0" presId="urn:microsoft.com/office/officeart/2005/8/layout/hierarchy4"/>
    <dgm:cxn modelId="{D041857D-07B7-4DF6-93A1-921DC8345D79}" srcId="{CCBF489D-90BE-46EE-AD43-E6D4AF367B07}" destId="{8F3D2505-2737-4D32-A971-EE939AD9B5F8}" srcOrd="1" destOrd="0" parTransId="{D7F5B499-C9CA-412A-AE7A-E8D4417B9EC1}" sibTransId="{DC20C7F4-669D-4E93-8844-20F2925D6CA5}"/>
    <dgm:cxn modelId="{6A81BD87-BE69-4274-A457-9E92ABF69228}" type="presOf" srcId="{EF7F5276-101A-487F-86A2-694275749D3A}" destId="{F1D043FD-0117-4BFD-985F-7527F748244B}" srcOrd="0" destOrd="0" presId="urn:microsoft.com/office/officeart/2005/8/layout/hierarchy4"/>
    <dgm:cxn modelId="{7349BEC0-5034-402B-A8F4-96B51C12DA84}" srcId="{CCBF489D-90BE-46EE-AD43-E6D4AF367B07}" destId="{EF7F5276-101A-487F-86A2-694275749D3A}" srcOrd="0" destOrd="0" parTransId="{21E4B71C-2F06-4F8A-A087-5A8BF381148E}" sibTransId="{15BB92D0-488C-4E1E-891A-87182E419909}"/>
    <dgm:cxn modelId="{661E18C5-BCCE-4726-B19F-AEF578D211EA}" type="presOf" srcId="{E48298AE-321C-4818-BD24-D8BAA3713C16}" destId="{51F17FC9-54B9-445D-9384-159879985995}" srcOrd="0" destOrd="0" presId="urn:microsoft.com/office/officeart/2005/8/layout/hierarchy4"/>
    <dgm:cxn modelId="{9A7EEF81-87AC-4ADA-A05D-ABCEFEF8E33F}" type="presParOf" srcId="{67AC34C5-301A-4831-906B-7AC2D949EC75}" destId="{B3EFD0D9-1A4B-49DF-B8E2-1F37827287A3}" srcOrd="0" destOrd="0" presId="urn:microsoft.com/office/officeart/2005/8/layout/hierarchy4"/>
    <dgm:cxn modelId="{D57405DC-22FC-4E22-9211-539D637B8092}" type="presParOf" srcId="{B3EFD0D9-1A4B-49DF-B8E2-1F37827287A3}" destId="{F1D043FD-0117-4BFD-985F-7527F748244B}" srcOrd="0" destOrd="0" presId="urn:microsoft.com/office/officeart/2005/8/layout/hierarchy4"/>
    <dgm:cxn modelId="{7F2DF28C-469C-4178-B101-B11A1F8C5736}" type="presParOf" srcId="{B3EFD0D9-1A4B-49DF-B8E2-1F37827287A3}" destId="{840CC191-320E-4F1A-8A47-B4B2798ED1ED}" srcOrd="1" destOrd="0" presId="urn:microsoft.com/office/officeart/2005/8/layout/hierarchy4"/>
    <dgm:cxn modelId="{56D4D816-E087-4A3E-BD8F-55D936152449}" type="presParOf" srcId="{67AC34C5-301A-4831-906B-7AC2D949EC75}" destId="{E5422802-1BB5-4BE6-9227-08190CF35B1F}" srcOrd="1" destOrd="0" presId="urn:microsoft.com/office/officeart/2005/8/layout/hierarchy4"/>
    <dgm:cxn modelId="{09F79C36-49B0-492D-A9B9-A7F9383DEE7F}" type="presParOf" srcId="{67AC34C5-301A-4831-906B-7AC2D949EC75}" destId="{D1E12EDA-A63F-4D07-BA16-4E1418C83460}" srcOrd="2" destOrd="0" presId="urn:microsoft.com/office/officeart/2005/8/layout/hierarchy4"/>
    <dgm:cxn modelId="{B34C4356-0AD9-434E-A45B-96FA585E7567}" type="presParOf" srcId="{D1E12EDA-A63F-4D07-BA16-4E1418C83460}" destId="{7DCF9B0F-3A4C-41A6-88ED-87D8C2551851}" srcOrd="0" destOrd="0" presId="urn:microsoft.com/office/officeart/2005/8/layout/hierarchy4"/>
    <dgm:cxn modelId="{3FF1A4D0-3052-4B0F-875B-EFA4598CB4E3}" type="presParOf" srcId="{D1E12EDA-A63F-4D07-BA16-4E1418C83460}" destId="{51BE6872-FE9D-404D-A30E-74DC3E293CAE}" srcOrd="1" destOrd="0" presId="urn:microsoft.com/office/officeart/2005/8/layout/hierarchy4"/>
    <dgm:cxn modelId="{016031E1-1F19-4CAE-9384-63E883B0B6F0}" type="presParOf" srcId="{67AC34C5-301A-4831-906B-7AC2D949EC75}" destId="{E65800F5-2A8C-4DA6-90B0-8D109CEEAC61}" srcOrd="3" destOrd="0" presId="urn:microsoft.com/office/officeart/2005/8/layout/hierarchy4"/>
    <dgm:cxn modelId="{AFDDA17C-EDE9-41A3-8951-902A6DD47E1E}" type="presParOf" srcId="{67AC34C5-301A-4831-906B-7AC2D949EC75}" destId="{7299E018-F35D-4290-A9EB-C7C5B51CEDAC}" srcOrd="4" destOrd="0" presId="urn:microsoft.com/office/officeart/2005/8/layout/hierarchy4"/>
    <dgm:cxn modelId="{392A91C7-1FC4-4829-918F-902A05489B33}" type="presParOf" srcId="{7299E018-F35D-4290-A9EB-C7C5B51CEDAC}" destId="{51F17FC9-54B9-445D-9384-159879985995}" srcOrd="0" destOrd="0" presId="urn:microsoft.com/office/officeart/2005/8/layout/hierarchy4"/>
    <dgm:cxn modelId="{AD4A0C19-8BFA-40CF-971C-D15FBA970E04}" type="presParOf" srcId="{7299E018-F35D-4290-A9EB-C7C5B51CEDAC}" destId="{60AC3706-E1A8-44F5-BEFF-9B5D76B5048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Загрузка данных</a:t>
          </a:r>
        </a:p>
      </dgm:t>
    </dgm:pt>
    <dgm:pt modelId="{D272D513-0E84-4E81-A8F9-7D91D8FD5D3D}" cxnId="{234BA574-EB1F-4555-A0BD-1D0D22257011}" type="parTrans">
      <dgm:prSet/>
      <dgm:spPr/>
      <dgm:t>
        <a:bodyPr/>
        <a:lstStyle/>
        <a:p>
          <a:endParaRPr lang="ru-RU"/>
        </a:p>
      </dgm:t>
    </dgm:pt>
    <dgm:pt modelId="{AE369545-83B6-4438-9798-624850EDCD1F}" cxnId="{234BA574-EB1F-4555-A0BD-1D0D22257011}" type="sibTrans">
      <dgm:prSet/>
      <dgm:spPr/>
      <dgm:t>
        <a:bodyPr/>
        <a:lstStyle/>
        <a:p>
          <a:endParaRPr lang="ru-RU"/>
        </a:p>
      </dgm:t>
    </dgm:pt>
    <dgm:pt modelId="{6D8C7BAD-4C6E-4050-859E-D745BAA90065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Удаление пропусков </a:t>
          </a:r>
        </a:p>
      </dgm:t>
    </dgm:pt>
    <dgm:pt modelId="{0E921A93-C11D-432F-8664-9F7BBAFB0796}" cxnId="{5ADC4F69-B0B1-4C03-9D68-535EFA36FC73}" type="parTrans">
      <dgm:prSet/>
      <dgm:spPr/>
    </dgm:pt>
    <dgm:pt modelId="{8D49518B-23C9-491F-84A0-DF6587ADE944}" cxnId="{5ADC4F69-B0B1-4C03-9D68-535EFA36FC73}" type="sibTrans">
      <dgm:prSet/>
      <dgm:spPr/>
    </dgm:pt>
    <dgm:pt modelId="{0108C585-94BA-4FBC-B87F-BFD4CCD2F07E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Удаление не используемых данных</a:t>
          </a:r>
        </a:p>
      </dgm:t>
    </dgm:pt>
    <dgm:pt modelId="{2726E8E8-2D38-4B28-A5A0-12DEDCA878FE}" cxnId="{8FEFA741-C132-4EE8-B95C-C83929E2ED0E}" type="parTrans">
      <dgm:prSet/>
      <dgm:spPr/>
    </dgm:pt>
    <dgm:pt modelId="{89931908-9238-45ED-9CA3-4E97822A4CF7}" cxnId="{8FEFA741-C132-4EE8-B95C-C83929E2ED0E}" type="sibTrans">
      <dgm:prSet/>
      <dgm:spPr/>
    </dgm:pt>
    <dgm:pt modelId="{5BDE14E8-6511-4D03-9147-62E8784F40C1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Обучение модели </a:t>
          </a:r>
        </a:p>
      </dgm:t>
    </dgm:pt>
    <dgm:pt modelId="{9E11EC0A-CF8C-4E06-9660-EC8C94808BB7}" cxnId="{6B4F9557-A9F7-4746-9F26-05385851D125}" type="parTrans">
      <dgm:prSet/>
      <dgm:spPr/>
    </dgm:pt>
    <dgm:pt modelId="{BE75BD40-99E1-4CE6-B70A-71986A451A70}" cxnId="{6B4F9557-A9F7-4746-9F26-05385851D125}" type="sibTrans">
      <dgm:prSet/>
      <dgm:spPr/>
    </dgm:pt>
    <dgm:pt modelId="{CB88C6A8-5F03-4E90-AA2B-9A5E44CDCDCA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Проверка работы модели </a:t>
          </a:r>
        </a:p>
      </dgm:t>
    </dgm:pt>
    <dgm:pt modelId="{3DEC8B6C-ABB4-472F-A719-24E40FB9F3F9}" cxnId="{B43EDFD9-A3D6-420F-9D57-80146630C7DE}" type="parTrans">
      <dgm:prSet/>
      <dgm:spPr/>
    </dgm:pt>
    <dgm:pt modelId="{C2B984E4-C3C1-4AED-B1E3-04FCA0CE796D}" cxnId="{B43EDFD9-A3D6-420F-9D57-80146630C7DE}" type="sibTrans">
      <dgm:prSet/>
      <dgm:spPr/>
    </dgm:pt>
    <dgm:pt modelId="{3FA09342-5AFB-4D9E-A29A-2FFFE4DBF985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Проверка модели метрикой r2</a:t>
          </a:r>
        </a:p>
      </dgm:t>
    </dgm:pt>
    <dgm:pt modelId="{6201C6FC-30CA-412A-AF92-DFC526EB2250}" cxnId="{39E60286-AF1C-43F7-92CB-193D17BCBEA7}" type="parTrans">
      <dgm:prSet/>
      <dgm:spPr/>
    </dgm:pt>
    <dgm:pt modelId="{A9007681-C401-4616-A23E-D7DCBC8A0F69}" cxnId="{39E60286-AF1C-43F7-92CB-193D17BCBEA7}" type="sibTrans">
      <dgm:prSet/>
      <dgm:spPr/>
    </dgm:pt>
    <dgm:pt modelId="{3AEC8CB3-727C-4DA2-B139-4409342D5686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Предсказание на 30 недель вперед </a:t>
          </a:r>
        </a:p>
      </dgm:t>
    </dgm:pt>
    <dgm:pt modelId="{276A76C2-B1DA-4140-91AB-B3300C0E2FF6}" cxnId="{E28A31D8-507F-4571-900B-647F18B1EFE3}" type="parTrans">
      <dgm:prSet/>
      <dgm:spPr/>
    </dgm:pt>
    <dgm:pt modelId="{59522DE6-D610-48A3-8F4D-1E050D703D3E}" cxnId="{E28A31D8-507F-4571-900B-647F18B1EFE3}" type="sibTrans">
      <dgm:prSet/>
      <dgm:spPr/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391CC1D-4ABB-4F9D-BC5A-D6578AE6ED12}" type="pres">
      <dgm:prSet presAssocID="{AE369545-83B6-4438-9798-624850EDCD1F}" presName="spacer" presStyleCnt="0"/>
      <dgm:spPr/>
    </dgm:pt>
    <dgm:pt modelId="{9D8E70F7-FF6F-40C6-9389-5B8B37EDA56A}" type="pres">
      <dgm:prSet presAssocID="{6D8C7BAD-4C6E-4050-859E-D745BAA9006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C2BB98F-1007-4F82-A769-3F56FE8677B8}" type="pres">
      <dgm:prSet presAssocID="{8D49518B-23C9-491F-84A0-DF6587ADE944}" presName="spacer" presStyleCnt="0"/>
      <dgm:spPr/>
    </dgm:pt>
    <dgm:pt modelId="{9712AFF0-F724-45F2-BB61-B0272DCE5E27}" type="pres">
      <dgm:prSet presAssocID="{0108C585-94BA-4FBC-B87F-BFD4CCD2F07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2CFDA32-4B4D-4CD2-B285-D790D1C34E6E}" type="pres">
      <dgm:prSet presAssocID="{89931908-9238-45ED-9CA3-4E97822A4CF7}" presName="spacer" presStyleCnt="0"/>
      <dgm:spPr/>
    </dgm:pt>
    <dgm:pt modelId="{56940373-48FE-4A24-B914-DA92B8A024AA}" type="pres">
      <dgm:prSet presAssocID="{5BDE14E8-6511-4D03-9147-62E8784F40C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700C961-1AFD-4259-AFE6-850C8292911D}" type="pres">
      <dgm:prSet presAssocID="{BE75BD40-99E1-4CE6-B70A-71986A451A70}" presName="spacer" presStyleCnt="0"/>
      <dgm:spPr/>
    </dgm:pt>
    <dgm:pt modelId="{03DA0825-EEEF-4A65-B14E-27EC0FA92D9C}" type="pres">
      <dgm:prSet presAssocID="{CB88C6A8-5F03-4E90-AA2B-9A5E44CDCDC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5D07724-736C-4D06-81F1-47960DC8E669}" type="pres">
      <dgm:prSet presAssocID="{C2B984E4-C3C1-4AED-B1E3-04FCA0CE796D}" presName="spacer" presStyleCnt="0"/>
      <dgm:spPr/>
    </dgm:pt>
    <dgm:pt modelId="{2573087B-8BE7-4A20-B6BD-87F534AF917F}" type="pres">
      <dgm:prSet presAssocID="{3FA09342-5AFB-4D9E-A29A-2FFFE4DBF98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00A2A18-E435-4002-BC27-A6DE9696AA17}" type="pres">
      <dgm:prSet presAssocID="{A9007681-C401-4616-A23E-D7DCBC8A0F69}" presName="spacer" presStyleCnt="0"/>
      <dgm:spPr/>
    </dgm:pt>
    <dgm:pt modelId="{9743D38E-AE71-4A5A-9A43-76974F54E25C}" type="pres">
      <dgm:prSet presAssocID="{3AEC8CB3-727C-4DA2-B139-4409342D568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CD945624-E226-4B7F-A180-A48791EDB489}" type="presOf" srcId="{3AEC8CB3-727C-4DA2-B139-4409342D5686}" destId="{9743D38E-AE71-4A5A-9A43-76974F54E25C}" srcOrd="0" destOrd="0" presId="urn:microsoft.com/office/officeart/2005/8/layout/vList2"/>
    <dgm:cxn modelId="{5D585536-495F-4EF8-A203-EC468F3F8FD0}" type="presOf" srcId="{CB88C6A8-5F03-4E90-AA2B-9A5E44CDCDCA}" destId="{03DA0825-EEEF-4A65-B14E-27EC0FA92D9C}" srcOrd="0" destOrd="0" presId="urn:microsoft.com/office/officeart/2005/8/layout/vList2"/>
    <dgm:cxn modelId="{8FEFA741-C132-4EE8-B95C-C83929E2ED0E}" srcId="{75334B4E-01D1-45B5-8DEF-032666224E25}" destId="{0108C585-94BA-4FBC-B87F-BFD4CCD2F07E}" srcOrd="2" destOrd="0" parTransId="{2726E8E8-2D38-4B28-A5A0-12DEDCA878FE}" sibTransId="{89931908-9238-45ED-9CA3-4E97822A4CF7}"/>
    <dgm:cxn modelId="{3F68FF62-0361-40E0-82AE-B2E46FE98083}" type="presOf" srcId="{6D8C7BAD-4C6E-4050-859E-D745BAA90065}" destId="{9D8E70F7-FF6F-40C6-9389-5B8B37EDA56A}" srcOrd="0" destOrd="0" presId="urn:microsoft.com/office/officeart/2005/8/layout/vList2"/>
    <dgm:cxn modelId="{28386865-B5C2-4B2C-B42A-3FDAE21F2E7B}" type="presOf" srcId="{5974ABCA-536D-4E55-BCDB-8DE1185E0703}" destId="{055D4408-6DD1-4E3C-9496-33BCFA59FE36}" srcOrd="0" destOrd="0" presId="urn:microsoft.com/office/officeart/2005/8/layout/vList2"/>
    <dgm:cxn modelId="{5ADC4F69-B0B1-4C03-9D68-535EFA36FC73}" srcId="{75334B4E-01D1-45B5-8DEF-032666224E25}" destId="{6D8C7BAD-4C6E-4050-859E-D745BAA90065}" srcOrd="1" destOrd="0" parTransId="{0E921A93-C11D-432F-8664-9F7BBAFB0796}" sibTransId="{8D49518B-23C9-491F-84A0-DF6587ADE944}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6B4F9557-A9F7-4746-9F26-05385851D125}" srcId="{75334B4E-01D1-45B5-8DEF-032666224E25}" destId="{5BDE14E8-6511-4D03-9147-62E8784F40C1}" srcOrd="3" destOrd="0" parTransId="{9E11EC0A-CF8C-4E06-9660-EC8C94808BB7}" sibTransId="{BE75BD40-99E1-4CE6-B70A-71986A451A70}"/>
    <dgm:cxn modelId="{39E60286-AF1C-43F7-92CB-193D17BCBEA7}" srcId="{75334B4E-01D1-45B5-8DEF-032666224E25}" destId="{3FA09342-5AFB-4D9E-A29A-2FFFE4DBF985}" srcOrd="5" destOrd="0" parTransId="{6201C6FC-30CA-412A-AF92-DFC526EB2250}" sibTransId="{A9007681-C401-4616-A23E-D7DCBC8A0F69}"/>
    <dgm:cxn modelId="{78DA7AA6-BB9F-4AE4-83BA-19B48474F696}" type="presOf" srcId="{0108C585-94BA-4FBC-B87F-BFD4CCD2F07E}" destId="{9712AFF0-F724-45F2-BB61-B0272DCE5E27}" srcOrd="0" destOrd="0" presId="urn:microsoft.com/office/officeart/2005/8/layout/vList2"/>
    <dgm:cxn modelId="{6CB46EB2-D429-41FF-BAD8-0140E1B34D5E}" type="presOf" srcId="{5BDE14E8-6511-4D03-9147-62E8784F40C1}" destId="{56940373-48FE-4A24-B914-DA92B8A024AA}" srcOrd="0" destOrd="0" presId="urn:microsoft.com/office/officeart/2005/8/layout/vList2"/>
    <dgm:cxn modelId="{E28A31D8-507F-4571-900B-647F18B1EFE3}" srcId="{75334B4E-01D1-45B5-8DEF-032666224E25}" destId="{3AEC8CB3-727C-4DA2-B139-4409342D5686}" srcOrd="6" destOrd="0" parTransId="{276A76C2-B1DA-4140-91AB-B3300C0E2FF6}" sibTransId="{59522DE6-D610-48A3-8F4D-1E050D703D3E}"/>
    <dgm:cxn modelId="{B43EDFD9-A3D6-420F-9D57-80146630C7DE}" srcId="{75334B4E-01D1-45B5-8DEF-032666224E25}" destId="{CB88C6A8-5F03-4E90-AA2B-9A5E44CDCDCA}" srcOrd="4" destOrd="0" parTransId="{3DEC8B6C-ABB4-472F-A719-24E40FB9F3F9}" sibTransId="{C2B984E4-C3C1-4AED-B1E3-04FCA0CE796D}"/>
    <dgm:cxn modelId="{93F31EF2-2C83-4B7A-A27D-319DA204D0A7}" type="presOf" srcId="{3FA09342-5AFB-4D9E-A29A-2FFFE4DBF985}" destId="{2573087B-8BE7-4A20-B6BD-87F534AF917F}" srcOrd="0" destOrd="0" presId="urn:microsoft.com/office/officeart/2005/8/layout/vList2"/>
    <dgm:cxn modelId="{2E7EB151-7793-4F49-8B51-862FA5ED7D97}" type="presParOf" srcId="{A195C863-EDFE-4B08-A0BA-4BA28CFAA159}" destId="{055D4408-6DD1-4E3C-9496-33BCFA59FE36}" srcOrd="0" destOrd="0" presId="urn:microsoft.com/office/officeart/2005/8/layout/vList2"/>
    <dgm:cxn modelId="{738560B2-128E-40B0-9437-58094D3606BF}" type="presParOf" srcId="{A195C863-EDFE-4B08-A0BA-4BA28CFAA159}" destId="{4391CC1D-4ABB-4F9D-BC5A-D6578AE6ED12}" srcOrd="1" destOrd="0" presId="urn:microsoft.com/office/officeart/2005/8/layout/vList2"/>
    <dgm:cxn modelId="{14B29E99-4223-4F68-9480-A9BF0EE79300}" type="presParOf" srcId="{A195C863-EDFE-4B08-A0BA-4BA28CFAA159}" destId="{9D8E70F7-FF6F-40C6-9389-5B8B37EDA56A}" srcOrd="2" destOrd="0" presId="urn:microsoft.com/office/officeart/2005/8/layout/vList2"/>
    <dgm:cxn modelId="{31AAB773-A6CE-4533-8930-7AE41E9EAC41}" type="presParOf" srcId="{A195C863-EDFE-4B08-A0BA-4BA28CFAA159}" destId="{7C2BB98F-1007-4F82-A769-3F56FE8677B8}" srcOrd="3" destOrd="0" presId="urn:microsoft.com/office/officeart/2005/8/layout/vList2"/>
    <dgm:cxn modelId="{6D1378B8-9181-44D3-BFE2-80FE9E926D58}" type="presParOf" srcId="{A195C863-EDFE-4B08-A0BA-4BA28CFAA159}" destId="{9712AFF0-F724-45F2-BB61-B0272DCE5E27}" srcOrd="4" destOrd="0" presId="urn:microsoft.com/office/officeart/2005/8/layout/vList2"/>
    <dgm:cxn modelId="{7F8CC33E-F120-4CF2-BEF8-F1E906EAEF3A}" type="presParOf" srcId="{A195C863-EDFE-4B08-A0BA-4BA28CFAA159}" destId="{12CFDA32-4B4D-4CD2-B285-D790D1C34E6E}" srcOrd="5" destOrd="0" presId="urn:microsoft.com/office/officeart/2005/8/layout/vList2"/>
    <dgm:cxn modelId="{E88AC06F-D14B-4818-A6DF-C91CBEDF9C1F}" type="presParOf" srcId="{A195C863-EDFE-4B08-A0BA-4BA28CFAA159}" destId="{56940373-48FE-4A24-B914-DA92B8A024AA}" srcOrd="6" destOrd="0" presId="urn:microsoft.com/office/officeart/2005/8/layout/vList2"/>
    <dgm:cxn modelId="{03F9381C-36BC-4643-825C-AEC02B9CC11B}" type="presParOf" srcId="{A195C863-EDFE-4B08-A0BA-4BA28CFAA159}" destId="{6700C961-1AFD-4259-AFE6-850C8292911D}" srcOrd="7" destOrd="0" presId="urn:microsoft.com/office/officeart/2005/8/layout/vList2"/>
    <dgm:cxn modelId="{8535908E-F5C0-4D3A-9724-2EBF7D786153}" type="presParOf" srcId="{A195C863-EDFE-4B08-A0BA-4BA28CFAA159}" destId="{03DA0825-EEEF-4A65-B14E-27EC0FA92D9C}" srcOrd="8" destOrd="0" presId="urn:microsoft.com/office/officeart/2005/8/layout/vList2"/>
    <dgm:cxn modelId="{17033141-87A8-4036-82DF-891B9DE6BFD5}" type="presParOf" srcId="{A195C863-EDFE-4B08-A0BA-4BA28CFAA159}" destId="{B5D07724-736C-4D06-81F1-47960DC8E669}" srcOrd="9" destOrd="0" presId="urn:microsoft.com/office/officeart/2005/8/layout/vList2"/>
    <dgm:cxn modelId="{60E17803-1F08-4FDB-8076-0DDD9E681C42}" type="presParOf" srcId="{A195C863-EDFE-4B08-A0BA-4BA28CFAA159}" destId="{2573087B-8BE7-4A20-B6BD-87F534AF917F}" srcOrd="10" destOrd="0" presId="urn:microsoft.com/office/officeart/2005/8/layout/vList2"/>
    <dgm:cxn modelId="{0A3F5C40-3758-44C1-A9F9-EA543577DBBB}" type="presParOf" srcId="{A195C863-EDFE-4B08-A0BA-4BA28CFAA159}" destId="{300A2A18-E435-4002-BC27-A6DE9696AA17}" srcOrd="11" destOrd="0" presId="urn:microsoft.com/office/officeart/2005/8/layout/vList2"/>
    <dgm:cxn modelId="{079CB3E7-B5DB-4616-BC18-CCF52C0D70FC}" type="presParOf" srcId="{A195C863-EDFE-4B08-A0BA-4BA28CFAA159}" destId="{9743D38E-AE71-4A5A-9A43-76974F54E25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119471" cy="1539133"/>
        <a:chOff x="0" y="0"/>
        <a:chExt cx="11119471" cy="1539133"/>
      </a:xfrm>
    </dsp:grpSpPr>
    <dsp:sp modelId="{F1D043FD-0117-4BFD-985F-7527F748244B}">
      <dsp:nvSpPr>
        <dsp:cNvPr id="3" name="Rounded Rectangle 2"/>
        <dsp:cNvSpPr/>
      </dsp:nvSpPr>
      <dsp:spPr bwMode="white">
        <a:xfrm>
          <a:off x="0" y="0"/>
          <a:ext cx="3333175" cy="1539133"/>
        </a:xfrm>
        <a:prstGeom prst="roundRect">
          <a:avLst>
            <a:gd name="adj" fmla="val 10000"/>
          </a:avLst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400" dirty="0">
              <a:solidFill>
                <a:srgbClr val="FEFFFE"/>
              </a:solidFill>
              <a:latin typeface="Calibri"/>
              <a:ea typeface="Calibri"/>
              <a:cs typeface="Calibri"/>
            </a:rPr>
            <a:t>Избежание переплат за </a:t>
          </a:r>
          <a:r>
            <a:rPr lang="ru-RU" sz="2400" dirty="0">
              <a:solidFill>
                <a:schemeClr val="dk1"/>
              </a:solidFill>
              <a:latin typeface="Calibri"/>
              <a:ea typeface="Calibri"/>
              <a:cs typeface="Calibri"/>
            </a:rPr>
            <a:t>покупку продукта в необходимом  объеме</a:t>
          </a:r>
          <a:endParaRPr lang="ru-RU" sz="2400" dirty="0">
            <a:solidFill>
              <a:schemeClr val="dk1"/>
            </a:solidFill>
          </a:endParaRPr>
        </a:p>
      </dsp:txBody>
      <dsp:txXfrm>
        <a:off x="0" y="0"/>
        <a:ext cx="3333175" cy="1539133"/>
      </dsp:txXfrm>
    </dsp:sp>
    <dsp:sp modelId="{7DCF9B0F-3A4C-41A6-88ED-87D8C2551851}">
      <dsp:nvSpPr>
        <dsp:cNvPr id="4" name="Rounded Rectangle 3"/>
        <dsp:cNvSpPr/>
      </dsp:nvSpPr>
      <dsp:spPr bwMode="white">
        <a:xfrm>
          <a:off x="3893148" y="0"/>
          <a:ext cx="3333175" cy="1539133"/>
        </a:xfrm>
        <a:prstGeom prst="roundRect">
          <a:avLst>
            <a:gd name="adj" fmla="val 10000"/>
          </a:avLst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Calibri"/>
              <a:ea typeface="Calibri"/>
              <a:cs typeface="Calibri"/>
            </a:rPr>
            <a:t>Уменьшения затрат на производство</a:t>
          </a:r>
          <a:endParaRPr>
            <a:solidFill>
              <a:schemeClr val="dk1"/>
            </a:solidFill>
          </a:endParaRPr>
        </a:p>
      </dsp:txBody>
      <dsp:txXfrm>
        <a:off x="3893148" y="0"/>
        <a:ext cx="3333175" cy="1539133"/>
      </dsp:txXfrm>
    </dsp:sp>
    <dsp:sp modelId="{51F17FC9-54B9-445D-9384-159879985995}">
      <dsp:nvSpPr>
        <dsp:cNvPr id="5" name="Rounded Rectangle 4"/>
        <dsp:cNvSpPr/>
      </dsp:nvSpPr>
      <dsp:spPr bwMode="white">
        <a:xfrm>
          <a:off x="7786296" y="0"/>
          <a:ext cx="3333175" cy="1539133"/>
        </a:xfrm>
        <a:prstGeom prst="roundRect">
          <a:avLst>
            <a:gd name="adj" fmla="val 10000"/>
          </a:avLst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Calibri"/>
              <a:ea typeface="Calibri"/>
              <a:cs typeface="Calibri"/>
            </a:rPr>
            <a:t>Увеличение процента прибыли </a:t>
          </a:r>
          <a:endParaRPr>
            <a:solidFill>
              <a:schemeClr val="dk1"/>
            </a:solidFill>
          </a:endParaRPr>
        </a:p>
      </dsp:txBody>
      <dsp:txXfrm>
        <a:off x="7786296" y="0"/>
        <a:ext cx="3333175" cy="1539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501203" cy="4573223"/>
        <a:chOff x="0" y="0"/>
        <a:chExt cx="9501203" cy="4573223"/>
      </a:xfrm>
    </dsp:grpSpPr>
    <dsp:sp modelId="{055D4408-6DD1-4E3C-9496-33BCFA59FE36}">
      <dsp:nvSpPr>
        <dsp:cNvPr id="3" name="Rounded Rectangle 2"/>
        <dsp:cNvSpPr/>
      </dsp:nvSpPr>
      <dsp:spPr bwMode="white">
        <a:xfrm>
          <a:off x="0" y="4763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dirty="0">
              <a:solidFill>
                <a:schemeClr val="dk1"/>
              </a:solidFill>
              <a:latin typeface="+mn-lt"/>
              <a:ea typeface="+mn-lt"/>
              <a:cs typeface="+mn-lt"/>
            </a:rPr>
            <a:t>Загрузка данных</a:t>
          </a:r>
          <a:endParaRPr>
            <a:solidFill>
              <a:schemeClr val="dk1"/>
            </a:solidFill>
          </a:endParaRPr>
        </a:p>
      </dsp:txBody>
      <dsp:txXfrm>
        <a:off x="0" y="47637"/>
        <a:ext cx="9501203" cy="582930"/>
      </dsp:txXfrm>
    </dsp:sp>
    <dsp:sp modelId="{9D8E70F7-FF6F-40C6-9389-5B8B37EDA56A}">
      <dsp:nvSpPr>
        <dsp:cNvPr id="4" name="Rounded Rectangle 3"/>
        <dsp:cNvSpPr/>
      </dsp:nvSpPr>
      <dsp:spPr bwMode="white">
        <a:xfrm>
          <a:off x="0" y="69680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Удаление пропусков </a:t>
          </a:r>
          <a:endParaRPr>
            <a:solidFill>
              <a:schemeClr val="dk1"/>
            </a:solidFill>
          </a:endParaRPr>
        </a:p>
      </dsp:txBody>
      <dsp:txXfrm>
        <a:off x="0" y="696807"/>
        <a:ext cx="9501203" cy="582930"/>
      </dsp:txXfrm>
    </dsp:sp>
    <dsp:sp modelId="{9712AFF0-F724-45F2-BB61-B0272DCE5E27}">
      <dsp:nvSpPr>
        <dsp:cNvPr id="5" name="Rounded Rectangle 4"/>
        <dsp:cNvSpPr/>
      </dsp:nvSpPr>
      <dsp:spPr bwMode="white">
        <a:xfrm>
          <a:off x="0" y="134597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Удаление не используемых данных</a:t>
          </a:r>
          <a:endParaRPr>
            <a:solidFill>
              <a:schemeClr val="dk1"/>
            </a:solidFill>
          </a:endParaRPr>
        </a:p>
      </dsp:txBody>
      <dsp:txXfrm>
        <a:off x="0" y="1345977"/>
        <a:ext cx="9501203" cy="582930"/>
      </dsp:txXfrm>
    </dsp:sp>
    <dsp:sp modelId="{56940373-48FE-4A24-B914-DA92B8A024AA}">
      <dsp:nvSpPr>
        <dsp:cNvPr id="6" name="Rounded Rectangle 5"/>
        <dsp:cNvSpPr/>
      </dsp:nvSpPr>
      <dsp:spPr bwMode="white">
        <a:xfrm>
          <a:off x="0" y="199514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Обучение модели </a:t>
          </a:r>
          <a:endParaRPr>
            <a:solidFill>
              <a:schemeClr val="dk1"/>
            </a:solidFill>
          </a:endParaRPr>
        </a:p>
      </dsp:txBody>
      <dsp:txXfrm>
        <a:off x="0" y="1995147"/>
        <a:ext cx="9501203" cy="582930"/>
      </dsp:txXfrm>
    </dsp:sp>
    <dsp:sp modelId="{03DA0825-EEEF-4A65-B14E-27EC0FA92D9C}">
      <dsp:nvSpPr>
        <dsp:cNvPr id="7" name="Rounded Rectangle 6"/>
        <dsp:cNvSpPr/>
      </dsp:nvSpPr>
      <dsp:spPr bwMode="white">
        <a:xfrm>
          <a:off x="0" y="264431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Проверка работы модели </a:t>
          </a:r>
          <a:endParaRPr>
            <a:solidFill>
              <a:schemeClr val="dk1"/>
            </a:solidFill>
          </a:endParaRPr>
        </a:p>
      </dsp:txBody>
      <dsp:txXfrm>
        <a:off x="0" y="2644317"/>
        <a:ext cx="9501203" cy="582930"/>
      </dsp:txXfrm>
    </dsp:sp>
    <dsp:sp modelId="{2573087B-8BE7-4A20-B6BD-87F534AF917F}">
      <dsp:nvSpPr>
        <dsp:cNvPr id="8" name="Rounded Rectangle 7"/>
        <dsp:cNvSpPr/>
      </dsp:nvSpPr>
      <dsp:spPr bwMode="white">
        <a:xfrm>
          <a:off x="0" y="329348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Проверка модели метрикой r2</a:t>
          </a:r>
          <a:endParaRPr>
            <a:solidFill>
              <a:schemeClr val="dk1"/>
            </a:solidFill>
          </a:endParaRPr>
        </a:p>
      </dsp:txBody>
      <dsp:txXfrm>
        <a:off x="0" y="3293487"/>
        <a:ext cx="9501203" cy="582930"/>
      </dsp:txXfrm>
    </dsp:sp>
    <dsp:sp modelId="{9743D38E-AE71-4A5A-9A43-76974F54E25C}">
      <dsp:nvSpPr>
        <dsp:cNvPr id="9" name="Rounded Rectangle 8"/>
        <dsp:cNvSpPr/>
      </dsp:nvSpPr>
      <dsp:spPr bwMode="white">
        <a:xfrm>
          <a:off x="0" y="394265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Предсказание на 30 недель вперед </a:t>
          </a:r>
          <a:endParaRPr>
            <a:solidFill>
              <a:schemeClr val="dk1"/>
            </a:solidFill>
          </a:endParaRPr>
        </a:p>
      </dsp:txBody>
      <dsp:txXfrm>
        <a:off x="0" y="3942657"/>
        <a:ext cx="9501203" cy="58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4" Type="http://schemas.openxmlformats.org/officeDocument/2006/relationships/theme" Target="../theme/theme1.xml"/><Relationship Id="rId83" Type="http://schemas.openxmlformats.org/officeDocument/2006/relationships/image" Target="../media/image1.svg"/><Relationship Id="rId82" Type="http://schemas.openxmlformats.org/officeDocument/2006/relationships/image" Target="../media/image6.png"/><Relationship Id="rId81" Type="http://schemas.openxmlformats.org/officeDocument/2006/relationships/image" Target="../media/image5.png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j-lt"/>
              </a:rPr>
              <a:t>Модель временного ряда "Предсказание цены на арматуру" 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432" y="2555140"/>
            <a:ext cx="6017113" cy="5775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marL="0" marR="0" indent="0" algn="l" defTabSz="182880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000000"/>
                </a:solidFill>
                <a:ea typeface="+mn-lt"/>
                <a:cs typeface="+mn-lt"/>
              </a:rPr>
              <a:t>https://github.com/Sr123Saha/3_intensiv_3</a:t>
            </a:r>
            <a:endParaRPr lang="ru-RU" sz="2200" dirty="0">
              <a:ea typeface="+mn-lt"/>
              <a:cs typeface="+mn-lt"/>
            </a:endParaRPr>
          </a:p>
        </p:txBody>
      </p:sp>
      <p:pic>
        <p:nvPicPr>
          <p:cNvPr id="4" name="Picture 3" descr="git qr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0" y="1275715"/>
            <a:ext cx="3524250" cy="3524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2815" y="441326"/>
            <a:ext cx="11152499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400" dirty="0">
                <a:solidFill>
                  <a:schemeClr val="accent6"/>
                </a:solidFill>
              </a:rPr>
              <a:t>Работу выполняли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Прямоугольник: скругленные углы 2"/>
          <p:cNvSpPr/>
          <p:nvPr/>
        </p:nvSpPr>
        <p:spPr>
          <a:xfrm>
            <a:off x="1289685" y="2226370"/>
            <a:ext cx="3213100" cy="8183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r>
              <a:rPr lang="ru-RU" sz="2400" dirty="0">
                <a:solidFill>
                  <a:schemeClr val="accent6"/>
                </a:solidFill>
              </a:rPr>
              <a:t>Серый Александр Вадимович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7" name="Прямоугольник: скругленные углы 6"/>
          <p:cNvSpPr/>
          <p:nvPr/>
        </p:nvSpPr>
        <p:spPr>
          <a:xfrm>
            <a:off x="7400145" y="2227146"/>
            <a:ext cx="2650759" cy="81724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r>
              <a:rPr lang="ru-RU" sz="2400" dirty="0">
                <a:solidFill>
                  <a:schemeClr val="accent6"/>
                </a:solidFill>
              </a:rPr>
              <a:t>Крылов Савва Денисович</a:t>
            </a:r>
            <a:endParaRPr lang="ru-RU" sz="2400" dirty="0">
              <a:solidFill>
                <a:schemeClr val="accent6"/>
              </a:solidFill>
            </a:endParaRPr>
          </a:p>
        </p:txBody>
      </p:sp>
      <p:sp>
        <p:nvSpPr>
          <p:cNvPr id="8" name="Прямоугольник: скругленные углы 7"/>
          <p:cNvSpPr/>
          <p:nvPr/>
        </p:nvSpPr>
        <p:spPr>
          <a:xfrm>
            <a:off x="4177030" y="3987860"/>
            <a:ext cx="3637915" cy="8183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r>
              <a:rPr lang="ru-RU" sz="2400" dirty="0" err="1">
                <a:solidFill>
                  <a:schemeClr val="accent6"/>
                </a:solidFill>
              </a:rPr>
              <a:t>Плахотник</a:t>
            </a:r>
            <a:r>
              <a:rPr lang="ru-RU" sz="2400" dirty="0">
                <a:solidFill>
                  <a:schemeClr val="accent6"/>
                </a:solidFill>
              </a:rPr>
              <a:t> Анастасия </a:t>
            </a:r>
            <a:r>
              <a:rPr lang="ru-RU" sz="2400" dirty="0">
                <a:solidFill>
                  <a:schemeClr val="accent6"/>
                </a:solidFill>
                <a:latin typeface="CoFo Sans"/>
              </a:rPr>
              <a:t>Федоровна</a:t>
            </a:r>
            <a:endParaRPr lang="ru-RU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  <a:endParaRPr lang="ru-RU" sz="4400" dirty="0">
              <a:latin typeface="+mj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442913" y="1329108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цен на арматуру с целью выгодной закупки арматуры </a:t>
            </a:r>
            <a:endParaRPr lang="ru-RU" sz="2400" dirty="0">
              <a:latin typeface="+mn-lt"/>
            </a:endParaRPr>
          </a:p>
        </p:txBody>
      </p:sp>
      <p:graphicFrame>
        <p:nvGraphicFramePr>
          <p:cNvPr id="7" name="Схема 6"/>
          <p:cNvGraphicFramePr/>
          <p:nvPr/>
        </p:nvGraphicFramePr>
        <p:xfrm>
          <a:off x="442912" y="3115393"/>
          <a:ext cx="11119471" cy="153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42911" y="2392769"/>
            <a:ext cx="508235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-RU" sz="2400" b="1" dirty="0"/>
              <a:t>Для чего это необходимо компании:</a:t>
            </a:r>
            <a:endParaRPr lang="ru-RU" sz="2400" b="1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ru-RU" sz="4400" dirty="0">
                <a:latin typeface="+mj-lt"/>
              </a:rPr>
              <a:t>Этапы работы  </a:t>
            </a:r>
            <a:endParaRPr lang="ru-RU" sz="4400" dirty="0">
              <a:latin typeface="+mj-lt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339238" y="1252835"/>
          <a:ext cx="9501203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/>
              <a:t>График данных</a:t>
            </a:r>
            <a:endParaRPr lang="ru-RU" sz="4800" dirty="0"/>
          </a:p>
        </p:txBody>
      </p:sp>
      <p:pic>
        <p:nvPicPr>
          <p:cNvPr id="4" name="Рисунок 3" descr="Изображение выглядит как текст, График, снимок экрана, диаграм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011" y="1417864"/>
            <a:ext cx="8852807" cy="44794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Наши</a:t>
            </a:r>
            <a:r>
              <a:rPr lang="en-US" sz="4800" dirty="0"/>
              <a:t> </a:t>
            </a:r>
            <a:r>
              <a:rPr lang="en-US" sz="4800" dirty="0" err="1"/>
              <a:t>модельки</a:t>
            </a:r>
            <a:endParaRPr lang="en-US" sz="4800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0371" y="2066486"/>
            <a:ext cx="5312228" cy="1527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200" dirty="0">
                <a:solidFill>
                  <a:schemeClr val="bg2"/>
                </a:solidFill>
                <a:latin typeface="Consolas"/>
                <a:ea typeface="+mn-lt"/>
                <a:cs typeface="+mn-lt"/>
              </a:rPr>
              <a:t>(R²): 0.45</a:t>
            </a:r>
            <a:endParaRPr lang="ru-RU" sz="2200" dirty="0">
              <a:solidFill>
                <a:schemeClr val="bg2"/>
              </a:solidFill>
              <a:latin typeface="Consolas"/>
              <a:ea typeface="+mn-lt"/>
              <a:cs typeface="+mn-lt"/>
            </a:endParaRP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ru-RU" sz="2200" dirty="0">
                <a:solidFill>
                  <a:schemeClr val="bg2"/>
                </a:solidFill>
                <a:latin typeface="Consolas"/>
                <a:ea typeface="+mn-lt"/>
                <a:cs typeface="+mn-lt"/>
              </a:rPr>
              <a:t>(R²): 0.59</a:t>
            </a:r>
            <a:endParaRPr lang="ru-RU" dirty="0">
              <a:solidFill>
                <a:schemeClr val="bg2"/>
              </a:solidFill>
            </a:endParaRP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ru-RU" sz="2200" dirty="0">
                <a:solidFill>
                  <a:schemeClr val="bg2"/>
                </a:solidFill>
                <a:latin typeface="Consolas"/>
                <a:ea typeface="+mn-lt"/>
                <a:cs typeface="+mn-lt"/>
              </a:rPr>
              <a:t>(R²): 0.59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6" name="Рисунок 5" descr="Изображение выглядит как текст, График, линия, диаграм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279" y="1410380"/>
            <a:ext cx="8507185" cy="4363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Наши</a:t>
            </a:r>
            <a:r>
              <a:rPr lang="en-US" sz="4800" dirty="0"/>
              <a:t> </a:t>
            </a:r>
            <a:r>
              <a:rPr lang="en-US" sz="4800" dirty="0" err="1"/>
              <a:t>модельки</a:t>
            </a:r>
            <a:r>
              <a:rPr lang="en-US" sz="4800" dirty="0"/>
              <a:t> </a:t>
            </a:r>
            <a:endParaRPr lang="en-US" sz="4800" dirty="0"/>
          </a:p>
        </p:txBody>
      </p:sp>
      <p:pic>
        <p:nvPicPr>
          <p:cNvPr id="4" name="Рисунок 3" descr="Изображение выглядит как текст, линия, График, диаграм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089" y="1228725"/>
            <a:ext cx="9631135" cy="46618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  <a:endParaRPr lang="ru-RU" sz="4800" dirty="0"/>
          </a:p>
        </p:txBody>
      </p:sp>
      <p:pic>
        <p:nvPicPr>
          <p:cNvPr id="3" name="Рисунок 2" descr="Изображение выглядит как текст, диаграмма, линия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60" y="1524000"/>
            <a:ext cx="4474698" cy="453452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График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66" y="1525327"/>
            <a:ext cx="4460356" cy="45318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  <a:endParaRPr lang="ru-RU" sz="4800" dirty="0"/>
          </a:p>
        </p:txBody>
      </p:sp>
      <p:pic>
        <p:nvPicPr>
          <p:cNvPr id="3" name="Рисунок 2" descr="Изображение выглядит как текст, диаграмма, снимок экрана, линия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221" y="1345054"/>
            <a:ext cx="9865558" cy="445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0</TotalTime>
  <Words>434</Words>
  <Application>WPS Spreadsheets</Application>
  <PresentationFormat>Широкоэкранный</PresentationFormat>
  <Paragraphs>38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SimSun</vt:lpstr>
      <vt:lpstr>Wingdings</vt:lpstr>
      <vt:lpstr>CoFo Sans</vt:lpstr>
      <vt:lpstr>Thonburi</vt:lpstr>
      <vt:lpstr>CoFo Sans Medium</vt:lpstr>
      <vt:lpstr>CoFo Sans Medium</vt:lpstr>
      <vt:lpstr>苹方-简</vt:lpstr>
      <vt:lpstr>Calibri</vt:lpstr>
      <vt:lpstr>Helvetica Neue</vt:lpstr>
      <vt:lpstr>Calibri</vt:lpstr>
      <vt:lpstr>CoFo Sans (Body)</vt:lpstr>
      <vt:lpstr>Inter</vt:lpstr>
      <vt:lpstr>Consolas</vt:lpstr>
      <vt:lpstr>Microsoft YaHei</vt:lpstr>
      <vt:lpstr>汉仪旗黑</vt:lpstr>
      <vt:lpstr>Arial Unicode MS</vt:lpstr>
      <vt:lpstr>CoFo Sans</vt:lpstr>
      <vt:lpstr>宋体-简</vt:lpstr>
      <vt:lpstr>самолет</vt:lpstr>
      <vt:lpstr>Модель временного ряда "Предсказание цены на арматуру" </vt:lpstr>
      <vt:lpstr>Работу выполняли</vt:lpstr>
      <vt:lpstr>Введение</vt:lpstr>
      <vt:lpstr>Этапы работы  </vt:lpstr>
      <vt:lpstr>График данных</vt:lpstr>
      <vt:lpstr>Наши модельки</vt:lpstr>
      <vt:lpstr>Наши модельки </vt:lpstr>
      <vt:lpstr>Приложение</vt:lpstr>
      <vt:lpstr>Приложение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savvakrylov</cp:lastModifiedBy>
  <cp:revision>680</cp:revision>
  <dcterms:created xsi:type="dcterms:W3CDTF">2025-03-27T06:25:01Z</dcterms:created>
  <dcterms:modified xsi:type="dcterms:W3CDTF">2025-03-27T06:25:01Z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1033-5.7.3.8095</vt:lpwstr>
  </property>
</Properties>
</file>